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7" r:id="rId2"/>
  </p:sldMasterIdLst>
  <p:notesMasterIdLst>
    <p:notesMasterId r:id="rId33"/>
  </p:notesMasterIdLst>
  <p:sldIdLst>
    <p:sldId id="258" r:id="rId3"/>
    <p:sldId id="317" r:id="rId4"/>
    <p:sldId id="357" r:id="rId5"/>
    <p:sldId id="324" r:id="rId6"/>
    <p:sldId id="367" r:id="rId7"/>
    <p:sldId id="368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27" r:id="rId18"/>
    <p:sldId id="331" r:id="rId19"/>
    <p:sldId id="333" r:id="rId20"/>
    <p:sldId id="336" r:id="rId21"/>
    <p:sldId id="338" r:id="rId22"/>
    <p:sldId id="344" r:id="rId23"/>
    <p:sldId id="346" r:id="rId24"/>
    <p:sldId id="348" r:id="rId25"/>
    <p:sldId id="350" r:id="rId26"/>
    <p:sldId id="352" r:id="rId27"/>
    <p:sldId id="354" r:id="rId28"/>
    <p:sldId id="371" r:id="rId29"/>
    <p:sldId id="369" r:id="rId30"/>
    <p:sldId id="373" r:id="rId31"/>
    <p:sldId id="26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 autoAdjust="0"/>
    <p:restoredTop sz="88810" autoAdjust="0"/>
  </p:normalViewPr>
  <p:slideViewPr>
    <p:cSldViewPr>
      <p:cViewPr varScale="1">
        <p:scale>
          <a:sx n="103" d="100"/>
          <a:sy n="103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8;&#1093;&#1080;&#1074;\&#1056;&#1072;&#1073;&#1086;&#1095;&#1080;&#1081;%20&#1089;&#1090;&#1086;&#1083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8;&#1093;&#1080;&#1074;\&#1056;&#1072;&#1073;&#1086;&#1095;&#1080;&#1081;%20&#1089;&#1090;&#1086;&#1083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8;&#1093;&#1080;&#1074;\&#1056;&#1072;&#1073;&#1086;&#1095;&#1080;&#1081;%20&#1089;&#1090;&#1086;&#108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Лист1!$A$1:$A$4</c:f>
              <c:strCache>
                <c:ptCount val="4"/>
                <c:pt idx="0">
                  <c:v>муниципальная</c:v>
                </c:pt>
                <c:pt idx="1">
                  <c:v>федеральная</c:v>
                </c:pt>
                <c:pt idx="2">
                  <c:v>областная</c:v>
                </c:pt>
                <c:pt idx="3">
                  <c:v>общественная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28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472216212914572"/>
          <c:y val="0.21173545937006824"/>
          <c:w val="0.26385487363602"/>
          <c:h val="0.37371359938234816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Лист3!$A$1:$A$6</c:f>
              <c:strCache>
                <c:ptCount val="6"/>
                <c:pt idx="0">
                  <c:v>управленческие документы</c:v>
                </c:pt>
                <c:pt idx="1">
                  <c:v>документы личного происхождения</c:v>
                </c:pt>
                <c:pt idx="2">
                  <c:v>документы по личному составу</c:v>
                </c:pt>
                <c:pt idx="3">
                  <c:v>кинодокументы</c:v>
                </c:pt>
                <c:pt idx="4">
                  <c:v>фотодокументы</c:v>
                </c:pt>
                <c:pt idx="5">
                  <c:v>фонодокументы</c:v>
                </c:pt>
              </c:strCache>
            </c:strRef>
          </c:cat>
          <c:val>
            <c:numRef>
              <c:f>Лист3!$B$1:$B$6</c:f>
              <c:numCache>
                <c:formatCode>General</c:formatCode>
                <c:ptCount val="6"/>
                <c:pt idx="0">
                  <c:v>4500</c:v>
                </c:pt>
                <c:pt idx="1">
                  <c:v>403</c:v>
                </c:pt>
                <c:pt idx="2">
                  <c:v>203</c:v>
                </c:pt>
                <c:pt idx="3">
                  <c:v>4</c:v>
                </c:pt>
                <c:pt idx="4">
                  <c:v>628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общее кол-во запросов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74</c:v>
                </c:pt>
                <c:pt idx="1">
                  <c:v>79</c:v>
                </c:pt>
                <c:pt idx="2">
                  <c:v>127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социально-правовых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39</c:v>
                </c:pt>
                <c:pt idx="1">
                  <c:v>43</c:v>
                </c:pt>
                <c:pt idx="2">
                  <c:v>77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тематических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Лист2!$B$4:$D$4</c:f>
              <c:numCache>
                <c:formatCode>General</c:formatCode>
                <c:ptCount val="3"/>
                <c:pt idx="0">
                  <c:v>35</c:v>
                </c:pt>
                <c:pt idx="1">
                  <c:v>36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346096"/>
        <c:axId val="787346640"/>
      </c:barChart>
      <c:catAx>
        <c:axId val="78734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87346640"/>
        <c:crosses val="autoZero"/>
        <c:auto val="1"/>
        <c:lblAlgn val="ctr"/>
        <c:lblOffset val="100"/>
        <c:noMultiLvlLbl val="0"/>
      </c:catAx>
      <c:valAx>
        <c:axId val="78734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73460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Лист5!$A$1:$A$3</c:f>
              <c:strCache>
                <c:ptCount val="1"/>
                <c:pt idx="0">
                  <c:v>2015 2016 2017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Лист5!$A$1:$A$3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Лист5!$B$1:$B$3</c:f>
              <c:numCache>
                <c:formatCode>General</c:formatCode>
                <c:ptCount val="3"/>
                <c:pt idx="0">
                  <c:v>109</c:v>
                </c:pt>
                <c:pt idx="1">
                  <c:v>132</c:v>
                </c:pt>
                <c:pt idx="2">
                  <c:v>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0073606607997561"/>
          <c:y val="0.12465441819772514"/>
          <c:w val="0.13643888480404809"/>
          <c:h val="0.56457983377077914"/>
        </c:manualLayout>
      </c:layout>
      <c:overlay val="0"/>
      <c:txPr>
        <a:bodyPr/>
        <a:lstStyle/>
        <a:p>
          <a:pPr rtl="0"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333D34-7C55-405D-BC13-3B684FCE1A25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BFD252-1484-408F-904F-B604C6DC7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2651AE6-38FD-4351-9BBE-6691C6D42052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484B17C-D90C-4E8D-8A8A-A545B258A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525A-4515-4097-9F55-AAC6ECE12677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8C9F5-E224-4980-A393-50370189B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0606D-D934-4AE4-B66C-69B0B3ADFD84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71DE-61F8-4DC9-8AD4-131274ABA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651AE6-38FD-4351-9BBE-6691C6D42052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84B17C-D90C-4E8D-8A8A-A545B258A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A8D666-2100-4DC4-862A-7D212144449D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CA82A3-D948-4C24-BA27-20EDCE323E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10F988-77A2-4A84-B426-8E2EFCA93F2B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086322-17AF-41BC-AB83-3701258335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E21B4D-C160-4001-8B25-4149D0FF2F90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2439C-31FA-440D-9E70-E4554432D3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DC7BCD-F6E2-430C-9AB7-6E983B289377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34B687-595C-4715-8391-C7293F86B0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3023E6-611B-4DCE-9324-3934C7B355B4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63D71A-5D90-4CA8-924D-6DF1C7E799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600117-CABF-4297-BF1B-A5B262B833C8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972EEF-BCBC-46E5-828B-3DACA2DFFA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9E81EE-B80C-4C80-B120-EC860844B347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681F99-5466-4455-AF84-F5D65F57C4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A8D666-2100-4DC4-862A-7D212144449D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CA82A3-D948-4C24-BA27-20EDCE323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4065A16F-5DBD-4B7B-ADD5-B91C4DD56FB6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A548EE0E-CF2C-487D-B93A-6763466857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32525A-4515-4097-9F55-AAC6ECE12677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48C9F5-E224-4980-A393-50370189BF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60606D-D934-4AE4-B66C-69B0B3ADFD84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0B71DE-61F8-4DC9-8AD4-131274ABA0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210F988-77A2-4A84-B426-8E2EFCA93F2B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B086322-17AF-41BC-AB83-370125833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E21B4D-C160-4001-8B25-4149D0FF2F90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12439C-31FA-440D-9E70-E4554432D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DC7BCD-F6E2-430C-9AB7-6E983B289377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34B687-595C-4715-8391-C7293F86B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3023E6-611B-4DCE-9324-3934C7B355B4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63D71A-5D90-4CA8-924D-6DF1C7E79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0117-CABF-4297-BF1B-A5B262B833C8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2EEF-BCBC-46E5-828B-3DACA2DFF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9E81EE-B80C-4C80-B120-EC860844B347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D681F99-5466-4455-AF84-F5D65F57C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065A16F-5DBD-4B7B-ADD5-B91C4DD56FB6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48EE0E-CF2C-487D-B93A-676346685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1DE2D44F-985A-4023-A741-8636E9EA8E48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8DCFD248-6719-4CC0-996B-C9D1D790C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04" r:id="rId7"/>
    <p:sldLayoutId id="2147483713" r:id="rId8"/>
    <p:sldLayoutId id="2147483714" r:id="rId9"/>
    <p:sldLayoutId id="2147483705" r:id="rId10"/>
    <p:sldLayoutId id="2147483706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DE2D44F-985A-4023-A741-8636E9EA8E48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DCFD248-6719-4CC0-996B-C9D1D790CE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42938" y="285751"/>
            <a:ext cx="821531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alibri" pitchFamily="34" charset="0"/>
              </a:rPr>
              <a:t>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реализации полномочий Федерального закона от 06 октября 2003 года № 131-ФЗ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 общих принципах организации местного самоуправления в Российской Федерации» в части формирования и содержания муниципального архива, включая хранение архивных фондов поселений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Докладчик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Тлустенко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Ирина Владимировна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3" name="Picture 1" descr="C:\Documents and Settings\Архив\Мои документы\Архивный отдел\100 лет архиву\выставка 100 л архиву\эмблем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Documents and Settings\Архив\Мои документы\Архивный отдел\100 лет архиву\выставка 100 л архиву\IMG-20180428-WA0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Documents and Settings\Архив\Мои документы\Архивный отдел\100 лет архиву\выставка 100 л архиву\IMG-20180428-WA0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C:\Documents and Settings\Архив\Мои документы\Архивный отдел\100 лет архиву\выставка 100 л архиву\IMG-20180428-WA0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Documents and Settings\Архив\Мои документы\Архивный отдел\100 лет архиву\выставка 100 л архиву\IMG-20180428-WA0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1"/>
            <a:ext cx="9144000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архивной службы в районе в настоящее время.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на 1 апреля 2018 года состав документов архива составляет 5 тысяч 740 документов, из которых: 4500 единиц – управленческая документация, 403 – личного происхождения, 203 – по личному составу, 4 – кинодокументы, 628 – фотодокументов, 2 –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фонодокумента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Сегодня на хранении в архиве находится 64 фонда.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Хранилище размещается на первом этаже здания администрации муниципального района, имеет 1 помещение общей площадью 23 кв.м. Также имеется один рабочий кабинет, предназначенный для приёма посетителей и работы. Помещение архива оборудовано пожарной и охранной сигнализациями. Хранилище оснащено металлическими стеллажами протяжённостью 64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пог.м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449263" algn="just" eaLnBrk="0" hangingPunct="0"/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архивном отделе Смидовичского муниципального района хранятся документы учреждений и организаций прошлых лет, отражающих основную деятельность предприятий, организаций, учреждений, органов местного самоуправления и факты служебно-трудовых отношений наших граждан. Среди них, например, документы по личному составу фонда Приамурское ЖКХ, ООО «Коммунальщик».</a:t>
            </a: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49263" algn="just" eaLnBrk="0" hangingPunct="0"/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Фонды личного происхождения: «Участники Великой Отечественной войны, труженики тыла», хранятся личные документы более 20 участников войны; «Депутаты Верховного Совета СССР, местных Советов трудящихся» хранятся личные документы депутатов Верховного Совета СССР  от Смидовичского района </a:t>
            </a:r>
            <a:r>
              <a:rPr lang="ru-RU" sz="19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Труновой</a:t>
            </a: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Л.Д., </a:t>
            </a:r>
            <a:r>
              <a:rPr lang="ru-RU" sz="19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Кузьменко</a:t>
            </a: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З.М., списки депутатов сельских и поселковых Советов депутатов трудящихся Смидовичского района с 1959 года по 1992 год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hangingPunct="0"/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учётные карточки депутатов Смидовичского районного Совета депутатов трудящихся с 1962 года. Фонд «Почетные жители» регулярно пополняется документами личного происхождения Почетных жителей муниципального района и городских поселений. Фонд «Архивная коллекция заслуженных учителей», также коллекция «Деятелей литературы и искусства». В создании архивная  коллекция «Руководители Смидовичского района с 1934 года». </a:t>
            </a:r>
          </a:p>
          <a:p>
            <a:pPr lvl="0" indent="449263" algn="just" eaLnBrk="0" hangingPunct="0"/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фонде Р-32 «Редакция газеты «Ленинский путь» хранятся документы Письма трудящихся, посвященные 60-летию образования СССР; воспоминания участников гражданской войны, посвященные освобождению Дальнего Востока от белогвардейцев и интервентов;  воспоминания участников  Великой отечественной войны 1941-1945 гг., посвященные  Победе советского народа в Великой отечественной войне; Письма трудящихся, отражающие ход социалистического соревнования среди предприятий, учреждений, организаций и совхозов Смидовичского района; Письма трудящихся, посвященные 50-летнему юбилею Еврейской автономной области и Смидовичского района.</a:t>
            </a:r>
            <a:endParaRPr lang="ru-RU" sz="19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hangingPunct="0"/>
            <a:r>
              <a:rPr lang="ru-RU" sz="1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Архивный отдел активно занимается пополнением фонда «Фотодокументы», хранятся документы с 1923 года по 2017 год. Созданы архивные коллекции, посвященные Году экологии; масштабному наводнению на территории области в 2013 г.; памятным местам района. </a:t>
            </a:r>
            <a:endParaRPr lang="ru-RU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857250" y="0"/>
            <a:ext cx="74295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документов хранящихся в архивохранилище  района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01.04.2018 г.: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285860"/>
          <a:ext cx="850112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Сравнительный  анализ количества и тематики запросов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357298"/>
          <a:ext cx="914400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пользователей архивной информации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784350"/>
          <a:ext cx="814393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97536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26464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Архивным отделом проводится работа на официальном сайте Смидовичского  муниципального  района</a:t>
            </a:r>
            <a:endParaRPr lang="ru-RU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788580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285750"/>
            <a:ext cx="8715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  источников комплектования архива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 форме собственности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285860"/>
          <a:ext cx="864399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9153" name="Picture 1" descr="C:\Documents and Settings\Архив\Мои документы\Архивный отдел\100 лет архиву\выставка 100 л архиву\декр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29688" cy="68580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C:\Documents and Settings\Архив\Мои документы\Архивный отдел\фото\газета\c7c4cf86-b288-472e-98af-9589f63194b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9124" y="714356"/>
            <a:ext cx="4714875" cy="3357586"/>
          </a:xfrm>
          <a:prstGeom prst="rect">
            <a:avLst/>
          </a:prstGeom>
          <a:noFill/>
        </p:spPr>
      </p:pic>
      <p:pic>
        <p:nvPicPr>
          <p:cNvPr id="47108" name="Picture 4" descr="C:\Documents and Settings\Архив\Мои документы\Архивный отдел\фото\газета\fb936edd-34ec-404a-bc5b-05869d0e79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4357686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001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статьи в районной газете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0" name="Picture 6" descr="C:\Documents and Settings\Архив\Мои документы\Архивный отдел\фото\газета\1587645c-6156-4274-bc06-54b73373b3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000504"/>
            <a:ext cx="3643305" cy="2857496"/>
          </a:xfrm>
          <a:prstGeom prst="rect">
            <a:avLst/>
          </a:prstGeom>
          <a:noFill/>
        </p:spPr>
      </p:pic>
      <p:pic>
        <p:nvPicPr>
          <p:cNvPr id="7" name="Picture 2" descr="C:\Documents and Settings\Архив\Мои документы\Архивный отдел\фото\газета\84984c24-026a-4955-8b4f-4661d4c9b1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286256"/>
            <a:ext cx="5572132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2" name="Picture 4" descr="C:\Documents and Settings\Архив\Мои документы\Архивный отдел\фото\газета\c5b8b52c-d2ca-4f05-a3c5-08e182947b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</p:spPr>
      </p:pic>
      <p:pic>
        <p:nvPicPr>
          <p:cNvPr id="5" name="Picture 3" descr="C:\Documents and Settings\Архив\Мои документы\Архивный отдел\фото\газета\8935a1e9-a332-4941-ad8d-30af2c00335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75025"/>
            <a:ext cx="4643438" cy="3482975"/>
          </a:xfrm>
          <a:prstGeom prst="rect">
            <a:avLst/>
          </a:prstGeom>
          <a:noFill/>
        </p:spPr>
      </p:pic>
      <p:pic>
        <p:nvPicPr>
          <p:cNvPr id="48131" name="Picture 3" descr="C:\Documents and Settings\Архив\Мои документы\Архивный отдел\фото\газета\d8a6d1f0-c682-4df2-ae4c-636495df01f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0"/>
            <a:ext cx="4643438" cy="3429000"/>
          </a:xfrm>
          <a:prstGeom prst="rect">
            <a:avLst/>
          </a:prstGeom>
          <a:noFill/>
        </p:spPr>
      </p:pic>
      <p:pic>
        <p:nvPicPr>
          <p:cNvPr id="7" name="Picture 2" descr="C:\Documents and Settings\Архив\Мои документы\Архивный отдел\фото\газета\27d6494e-727f-488b-a926-ef4014bbdd1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14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C:\Documents and Settings\Архив\Мои документы\Архивный отдел\фото\экскурсии\00a2bc79-2734-400f-aa3f-472679408dd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00364" cy="2500306"/>
          </a:xfrm>
          <a:prstGeom prst="rect">
            <a:avLst/>
          </a:prstGeom>
          <a:noFill/>
        </p:spPr>
      </p:pic>
      <p:pic>
        <p:nvPicPr>
          <p:cNvPr id="43012" name="Picture 4" descr="C:\Documents and Settings\Архив\Мои документы\Архивный отдел\фото\экскурсии\c7443a84-ecbd-481c-a1f1-a351daa5889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0"/>
            <a:ext cx="6143636" cy="3428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29102" y="0"/>
            <a:ext cx="8258204" cy="92867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Мероприятия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3010" name="Picture 2" descr="C:\Documents and Settings\Архив\Мои документы\Архивный отдел\фото\экскурсии\IMG-20170413-WA00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4686"/>
            <a:ext cx="5299369" cy="3643314"/>
          </a:xfrm>
          <a:prstGeom prst="rect">
            <a:avLst/>
          </a:prstGeom>
          <a:noFill/>
        </p:spPr>
      </p:pic>
      <p:pic>
        <p:nvPicPr>
          <p:cNvPr id="43011" name="Picture 3" descr="C:\Documents and Settings\Архив\Мои документы\Архивный отдел\фото\экскурсии\IMG-20170413-WA00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428868"/>
            <a:ext cx="5048253" cy="4429132"/>
          </a:xfrm>
          <a:prstGeom prst="rect">
            <a:avLst/>
          </a:prstGeom>
          <a:noFill/>
        </p:spPr>
      </p:pic>
      <p:pic>
        <p:nvPicPr>
          <p:cNvPr id="43013" name="Picture 5" descr="C:\Documents and Settings\Архив\Мои документы\Архивный отдел\фото\экскурсии\69d87745-e091-4d12-af9d-b530e9510a7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071810"/>
            <a:ext cx="4643438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6" name="Picture 4" descr="C:\Documents and Settings\Архив\Мои документы\Архивный отдел\фото\Фото дети\IMG_20170511_094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0"/>
            <a:ext cx="5000628" cy="3429000"/>
          </a:xfrm>
          <a:prstGeom prst="rect">
            <a:avLst/>
          </a:prstGeom>
          <a:noFill/>
        </p:spPr>
      </p:pic>
      <p:pic>
        <p:nvPicPr>
          <p:cNvPr id="44034" name="Picture 2" descr="C:\Documents and Settings\Архив\Мои документы\Архивный отдел\фото\Фото дети\1493969454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4500562" cy="3571876"/>
          </a:xfrm>
          <a:prstGeom prst="rect">
            <a:avLst/>
          </a:prstGeom>
          <a:noFill/>
        </p:spPr>
      </p:pic>
      <p:pic>
        <p:nvPicPr>
          <p:cNvPr id="44037" name="Picture 5" descr="C:\Documents and Settings\Архив\Мои документы\Архивный отдел\фото\Фото дети\14939679601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43372" cy="3429000"/>
          </a:xfrm>
          <a:prstGeom prst="rect">
            <a:avLst/>
          </a:prstGeom>
          <a:noFill/>
        </p:spPr>
      </p:pic>
      <p:pic>
        <p:nvPicPr>
          <p:cNvPr id="44038" name="Picture 6" descr="C:\Documents and Settings\Архив\Мои документы\Архивный отдел\фото\Фото дети\14939694239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9" name="Picture 3" descr="C:\Documents and Settings\Архив\Мои документы\Архивный отдел\фото\революция\image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495" cy="3643314"/>
          </a:xfrm>
          <a:prstGeom prst="rect">
            <a:avLst/>
          </a:prstGeom>
          <a:noFill/>
        </p:spPr>
      </p:pic>
      <p:pic>
        <p:nvPicPr>
          <p:cNvPr id="45058" name="Picture 2" descr="C:\Documents and Settings\Архив\Мои документы\Архивный отдел\фото\революция\я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4214810" cy="3143248"/>
          </a:xfrm>
          <a:prstGeom prst="rect">
            <a:avLst/>
          </a:prstGeom>
          <a:noFill/>
        </p:spPr>
      </p:pic>
      <p:pic>
        <p:nvPicPr>
          <p:cNvPr id="45060" name="Picture 4" descr="C:\Documents and Settings\Архив\Мои документы\Архивный отдел\фото\революция\image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896" y="0"/>
            <a:ext cx="5143504" cy="3786190"/>
          </a:xfrm>
          <a:prstGeom prst="rect">
            <a:avLst/>
          </a:prstGeom>
          <a:noFill/>
        </p:spPr>
      </p:pic>
      <p:pic>
        <p:nvPicPr>
          <p:cNvPr id="45061" name="Picture 5" descr="C:\Documents and Settings\Архив\Мои документы\Архивный отдел\фото\революция\image (4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5" y="3571876"/>
            <a:ext cx="5072065" cy="3333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6" name="Picture 6" descr="C:\Documents and Settings\Архив\Мои документы\Архивный отдел\фото\сборник\книга о героях Совесткого Союза\DSC_0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3842317" cy="3286124"/>
          </a:xfrm>
          <a:prstGeom prst="rect">
            <a:avLst/>
          </a:prstGeom>
          <a:noFill/>
        </p:spPr>
      </p:pic>
      <p:pic>
        <p:nvPicPr>
          <p:cNvPr id="46082" name="Picture 2" descr="C:\Documents and Settings\Архив\Мои документы\Архивный отдел\фото\сборник\книга о героях Совесткого Союза\DSC_0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500562" y="0"/>
            <a:ext cx="4643438" cy="3286124"/>
          </a:xfrm>
          <a:prstGeom prst="rect">
            <a:avLst/>
          </a:prstGeom>
          <a:noFill/>
        </p:spPr>
      </p:pic>
      <p:pic>
        <p:nvPicPr>
          <p:cNvPr id="46083" name="Picture 3" descr="C:\Documents and Settings\Архив\Мои документы\Архивный отдел\фото\сборник\книга о героях Совесткого Союза\DSC_00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500438"/>
          </a:xfrm>
          <a:prstGeom prst="rect">
            <a:avLst/>
          </a:prstGeom>
          <a:noFill/>
        </p:spPr>
      </p:pic>
      <p:pic>
        <p:nvPicPr>
          <p:cNvPr id="46084" name="Picture 4" descr="C:\Documents and Settings\Архив\Мои документы\Архивный отдел\фото\сборник\книга о героях Совесткого Союза\DSC_00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3" cy="3286123"/>
          </a:xfrm>
          <a:prstGeom prst="rect">
            <a:avLst/>
          </a:prstGeom>
          <a:noFill/>
        </p:spPr>
      </p:pic>
      <p:pic>
        <p:nvPicPr>
          <p:cNvPr id="46087" name="Picture 7" descr="C:\Documents and Settings\Архив\Мои документы\Архивный отдел\фото\сборник\книга о героях Совесткого Союза\DSC_01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286124"/>
            <a:ext cx="5214943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00108"/>
          </a:xfrm>
        </p:spPr>
        <p:txBody>
          <a:bodyPr/>
          <a:lstStyle/>
          <a:p>
            <a:pPr algn="ctr"/>
            <a:r>
              <a:rPr lang="ru-RU" sz="2000" dirty="0" smtClean="0"/>
              <a:t>В преддверии 73-годовщины Победы в Великой отечественной войне посетили тружеников тыла</a:t>
            </a:r>
            <a:endParaRPr lang="ru-RU" sz="2000" dirty="0"/>
          </a:p>
        </p:txBody>
      </p:sp>
      <p:pic>
        <p:nvPicPr>
          <p:cNvPr id="105474" name="Picture 2" descr="C:\Documents and Settings\Архив\Мои документы\Архивный отдел\фото\труж тыла 2018\IMG-20180514-WA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4572000" cy="6072206"/>
          </a:xfrm>
          <a:prstGeom prst="rect">
            <a:avLst/>
          </a:prstGeom>
          <a:noFill/>
        </p:spPr>
      </p:pic>
      <p:pic>
        <p:nvPicPr>
          <p:cNvPr id="105475" name="Picture 3" descr="C:\Documents and Settings\Архив\Мои документы\Архивный отдел\фото\труж тыла 2018\IMG-20180514-WA00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85794"/>
            <a:ext cx="4572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26464"/>
          </a:xfrm>
        </p:spPr>
        <p:txBody>
          <a:bodyPr/>
          <a:lstStyle/>
          <a:p>
            <a:pPr algn="ctr"/>
            <a:r>
              <a:rPr lang="ru-RU" dirty="0" smtClean="0"/>
              <a:t>Наши выставки</a:t>
            </a:r>
            <a:endParaRPr lang="ru-RU" dirty="0"/>
          </a:p>
        </p:txBody>
      </p:sp>
      <p:pic>
        <p:nvPicPr>
          <p:cNvPr id="104450" name="Picture 2" descr="C:\Documents and Settings\Архив\Мои документы\Архивный отдел\фото\выставка 2018\IMG-20180416-WA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4572032" cy="5786454"/>
          </a:xfrm>
          <a:prstGeom prst="rect">
            <a:avLst/>
          </a:prstGeom>
          <a:noFill/>
        </p:spPr>
      </p:pic>
      <p:pic>
        <p:nvPicPr>
          <p:cNvPr id="104451" name="Picture 3" descr="C:\Documents and Settings\Архив\Мои документы\Архивный отдел\фото\выставка 2018\be8a8731-ca67-45a1-90bc-bf44339f74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000108"/>
            <a:ext cx="4214810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3900486" cy="6215082"/>
          </a:xfrm>
        </p:spPr>
        <p:txBody>
          <a:bodyPr/>
          <a:lstStyle/>
          <a:p>
            <a:pPr algn="r"/>
            <a:r>
              <a:rPr lang="ru-RU" sz="2800" dirty="0" smtClean="0"/>
              <a:t>Презентация подготовлена начальником архивного отдела администрации Смидовичского муниципального района Ириной </a:t>
            </a:r>
            <a:r>
              <a:rPr lang="ru-RU" sz="2800" dirty="0" err="1" smtClean="0"/>
              <a:t>Тлустенко</a:t>
            </a:r>
            <a:r>
              <a:rPr lang="ru-RU" sz="2800" dirty="0" smtClean="0"/>
              <a:t> в рамках проведения мероприятий, посвященных 100-летию Государственной архивной службы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0"/>
            <a:ext cx="7143768" cy="2928934"/>
          </a:xfrm>
        </p:spPr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107522" name="Picture 2" descr="C:\Documents and Settings\Архив\Мои документы\Архивный отдел\фото\труж тыла 2018\IMG-20180514-WA0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разное время Смидовичский архивный отдел возглавляли: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Осипенко (1947 г.)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Пасекова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М.И. (1950 – 1953 г.г.)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Осипенко Е.П. (1954 г.г.)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Панферова В.И. (1955 г.г.)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Одинцова А.Н. (1955 – 1956 г.г.)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Хорева Алла  Михайловна  (1957 – 1959 г.г.)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Хорева Мария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Я.ковлевна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(1960 – 1961 г.г)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Котова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Васильевна  (1961 – 1963 г.г.)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Полушкина Татьяна Васильевна   (1963 – 1966 г.г.)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Шульга Валентина Николаевна (1967 – 1968 г.г.)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Жигайлова Екатерина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Емельяновна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(1968 – 1971 г.г.)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Кохановская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Татьяна Тихоновна   (1972 – 1975 г.г.)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Гализина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Ирина Дмитриевна (1975 – 1983 г.г.)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Савельева Татьяна Иннокентьевна (1983 – 1985 г.г.),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Катасонова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Ирина Дмитриевна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Гализина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(1986 – 1997 г.г.),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Щурова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Любовь Андреевна (1998 – 1999 г.г.),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Шулепова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Галина Николаевна (1997 – 2014 г.г.),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Тлустенко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Ирина Владимировна (2014 – по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/в).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1928813" y="1643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714375"/>
            <a:ext cx="935831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500" dirty="0">
                <a:solidFill>
                  <a:schemeClr val="accent6"/>
                </a:solidFill>
                <a:latin typeface="Impact" pitchFamily="34" charset="0"/>
              </a:rPr>
              <a:t>Спасибо    за внимание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рхив\Мои документы\Архивный отдел\фото\доки\9d56516c-ab65-4679-b106-324a2771e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4643438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500188" y="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Фотография 1971 года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3" descr="C:\Documents and Settings\Архив\Мои документы\Архивный отдел\фото\доки\83628f29-8bd9-4f88-9470-76c5a71baed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71480"/>
            <a:ext cx="4500562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Documents and Settings\Архив\Мои документы\Архивный отдел\фото\доки\b48150c1-63d1-47e9-8db8-27d27da4232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47148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C:\Documents and Settings\Архив\Мои документы\Архивный отдел\фото\доки\d4d44c7a-f171-481b-92d7-ed8b2b56a0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500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 descr="C:\Documents and Settings\Архив\Мои документы\Архивный отдел\100 лет архиву\выставка 100 л архиву\IMG-20180428-WA00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Documents and Settings\Архив\Рабочий стол\img6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Documents and Settings\Архив\Рабочий стол\img6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3583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Documents and Settings\Архив\Мои документы\Архивный отдел\100 лет архиву\выставка 100 л архиву\IMG-20180428-WA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Documents and Settings\Архив\Мои документы\Архивный отдел\100 лет архиву\выставка 100 л архиву\IMG-20180428-WA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Documents and Settings\Архив\Мои документы\Архивный отдел\100 лет архиву\выставка 100 л архиву\IMG-20180428-WA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5857892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Катасонова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Гализина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Ирина Дмитриевна за столом – заведующая  районным архивом, 1982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1517</TotalTime>
  <Words>502</Words>
  <Application>Microsoft Office PowerPoint</Application>
  <PresentationFormat>Экран (4:3)</PresentationFormat>
  <Paragraphs>52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Arial</vt:lpstr>
      <vt:lpstr>Calibri</vt:lpstr>
      <vt:lpstr>Cambria</vt:lpstr>
      <vt:lpstr>Consolas</vt:lpstr>
      <vt:lpstr>Corbel</vt:lpstr>
      <vt:lpstr>Impact</vt:lpstr>
      <vt:lpstr>Rockwell</vt:lpstr>
      <vt:lpstr>Times New Roman</vt:lpstr>
      <vt:lpstr>Wingdings</vt:lpstr>
      <vt:lpstr>Wingdings 2</vt:lpstr>
      <vt:lpstr>Wingdings 3</vt:lpstr>
      <vt:lpstr>Литейная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Сравнительный  анализ количества и тематики запросов</vt:lpstr>
      <vt:lpstr>Количество пользователей архивной информации  </vt:lpstr>
      <vt:lpstr>Архивным отделом проводится работа на официальном сайте Смидовичского  муниципального  района</vt:lpstr>
      <vt:lpstr>Презентация PowerPoint</vt:lpstr>
      <vt:lpstr>Наши статьи в районной газете </vt:lpstr>
      <vt:lpstr>Презентация PowerPoint</vt:lpstr>
      <vt:lpstr>Мероприятия</vt:lpstr>
      <vt:lpstr>Презентация PowerPoint</vt:lpstr>
      <vt:lpstr>Презентация PowerPoint</vt:lpstr>
      <vt:lpstr>Презентация PowerPoint</vt:lpstr>
      <vt:lpstr>В преддверии 73-годовщины Победы в Великой отечественной войне посетили тружеников тыла</vt:lpstr>
      <vt:lpstr>Наши выставки</vt:lpstr>
      <vt:lpstr>Презентация подготовлена начальником архивного отдела администрации Смидовичского муниципального района Ириной Тлустенко в рамках проведения мероприятий, посвященных 100-летию Государственной архивной службы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Юлия</cp:lastModifiedBy>
  <cp:revision>200</cp:revision>
  <dcterms:created xsi:type="dcterms:W3CDTF">2012-08-02T08:22:27Z</dcterms:created>
  <dcterms:modified xsi:type="dcterms:W3CDTF">2018-05-23T06:28:12Z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189366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